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60" r:id="rId1"/>
  </p:sldMasterIdLst>
  <p:handoutMasterIdLst>
    <p:handoutMasterId r:id="rId3"/>
  </p:handoutMasterIdLst>
  <p:sldIdLst>
    <p:sldId id="256" r:id="rId2"/>
  </p:sldIdLst>
  <p:sldSz cx="36576000" cy="27432000"/>
  <p:notesSz cx="6858000" cy="9144000"/>
  <p:defaultTextStyle>
    <a:defPPr>
      <a:defRPr lang="en-US"/>
    </a:defPPr>
    <a:lvl1pPr algn="l" rtl="0" fontAlgn="base">
      <a:spcBef>
        <a:spcPct val="0"/>
      </a:spcBef>
      <a:spcAft>
        <a:spcPct val="0"/>
      </a:spcAft>
      <a:defRPr sz="7600" kern="1200">
        <a:solidFill>
          <a:schemeClr val="tx1"/>
        </a:solidFill>
        <a:latin typeface="Arial" charset="0"/>
        <a:ea typeface="+mn-ea"/>
        <a:cs typeface="+mn-cs"/>
      </a:defRPr>
    </a:lvl1pPr>
    <a:lvl2pPr marL="457200" algn="l" rtl="0" fontAlgn="base">
      <a:spcBef>
        <a:spcPct val="0"/>
      </a:spcBef>
      <a:spcAft>
        <a:spcPct val="0"/>
      </a:spcAft>
      <a:defRPr sz="7600" kern="1200">
        <a:solidFill>
          <a:schemeClr val="tx1"/>
        </a:solidFill>
        <a:latin typeface="Arial" charset="0"/>
        <a:ea typeface="+mn-ea"/>
        <a:cs typeface="+mn-cs"/>
      </a:defRPr>
    </a:lvl2pPr>
    <a:lvl3pPr marL="914400" algn="l" rtl="0" fontAlgn="base">
      <a:spcBef>
        <a:spcPct val="0"/>
      </a:spcBef>
      <a:spcAft>
        <a:spcPct val="0"/>
      </a:spcAft>
      <a:defRPr sz="7600" kern="1200">
        <a:solidFill>
          <a:schemeClr val="tx1"/>
        </a:solidFill>
        <a:latin typeface="Arial" charset="0"/>
        <a:ea typeface="+mn-ea"/>
        <a:cs typeface="+mn-cs"/>
      </a:defRPr>
    </a:lvl3pPr>
    <a:lvl4pPr marL="1371600" algn="l" rtl="0" fontAlgn="base">
      <a:spcBef>
        <a:spcPct val="0"/>
      </a:spcBef>
      <a:spcAft>
        <a:spcPct val="0"/>
      </a:spcAft>
      <a:defRPr sz="7600" kern="1200">
        <a:solidFill>
          <a:schemeClr val="tx1"/>
        </a:solidFill>
        <a:latin typeface="Arial" charset="0"/>
        <a:ea typeface="+mn-ea"/>
        <a:cs typeface="+mn-cs"/>
      </a:defRPr>
    </a:lvl4pPr>
    <a:lvl5pPr marL="1828800" algn="l" rtl="0" fontAlgn="base">
      <a:spcBef>
        <a:spcPct val="0"/>
      </a:spcBef>
      <a:spcAft>
        <a:spcPct val="0"/>
      </a:spcAft>
      <a:defRPr sz="7600" kern="1200">
        <a:solidFill>
          <a:schemeClr val="tx1"/>
        </a:solidFill>
        <a:latin typeface="Arial" charset="0"/>
        <a:ea typeface="+mn-ea"/>
        <a:cs typeface="+mn-cs"/>
      </a:defRPr>
    </a:lvl5pPr>
    <a:lvl6pPr marL="2286000" algn="l" defTabSz="914400" rtl="0" eaLnBrk="1" latinLnBrk="0" hangingPunct="1">
      <a:defRPr sz="7600" kern="1200">
        <a:solidFill>
          <a:schemeClr val="tx1"/>
        </a:solidFill>
        <a:latin typeface="Arial" charset="0"/>
        <a:ea typeface="+mn-ea"/>
        <a:cs typeface="+mn-cs"/>
      </a:defRPr>
    </a:lvl6pPr>
    <a:lvl7pPr marL="2743200" algn="l" defTabSz="914400" rtl="0" eaLnBrk="1" latinLnBrk="0" hangingPunct="1">
      <a:defRPr sz="7600" kern="1200">
        <a:solidFill>
          <a:schemeClr val="tx1"/>
        </a:solidFill>
        <a:latin typeface="Arial" charset="0"/>
        <a:ea typeface="+mn-ea"/>
        <a:cs typeface="+mn-cs"/>
      </a:defRPr>
    </a:lvl7pPr>
    <a:lvl8pPr marL="3200400" algn="l" defTabSz="914400" rtl="0" eaLnBrk="1" latinLnBrk="0" hangingPunct="1">
      <a:defRPr sz="7600" kern="1200">
        <a:solidFill>
          <a:schemeClr val="tx1"/>
        </a:solidFill>
        <a:latin typeface="Arial" charset="0"/>
        <a:ea typeface="+mn-ea"/>
        <a:cs typeface="+mn-cs"/>
      </a:defRPr>
    </a:lvl8pPr>
    <a:lvl9pPr marL="3657600" algn="l" defTabSz="914400" rtl="0" eaLnBrk="1" latinLnBrk="0" hangingPunct="1">
      <a:defRPr sz="7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229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33"/>
    <a:srgbClr val="FFE05B"/>
    <a:srgbClr val="FFCC00"/>
    <a:srgbClr val="993366"/>
    <a:srgbClr val="FFCCFF"/>
    <a:srgbClr val="FF99CC"/>
    <a:srgbClr val="CCCCFF"/>
    <a:srgbClr val="ABD9BA"/>
    <a:srgbClr val="659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9397" autoAdjust="0"/>
  </p:normalViewPr>
  <p:slideViewPr>
    <p:cSldViewPr showGuides="1">
      <p:cViewPr varScale="1">
        <p:scale>
          <a:sx n="30" d="100"/>
          <a:sy n="30" d="100"/>
        </p:scale>
        <p:origin x="1092" y="150"/>
      </p:cViewPr>
      <p:guideLst>
        <p:guide orient="horz"/>
        <p:guide pos="2299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524797880"/>
        <c:axId val="524799056"/>
        <c:axId val="0"/>
      </c:bar3DChart>
      <c:catAx>
        <c:axId val="524797880"/>
        <c:scaling>
          <c:orientation val="minMax"/>
        </c:scaling>
        <c:delete val="0"/>
        <c:axPos val="b"/>
        <c:numFmt formatCode="General" sourceLinked="1"/>
        <c:majorTickMark val="out"/>
        <c:minorTickMark val="none"/>
        <c:tickLblPos val="nextTo"/>
        <c:crossAx val="524799056"/>
        <c:crosses val="autoZero"/>
        <c:auto val="1"/>
        <c:lblAlgn val="ctr"/>
        <c:lblOffset val="100"/>
        <c:noMultiLvlLbl val="0"/>
      </c:catAx>
      <c:valAx>
        <c:axId val="524799056"/>
        <c:scaling>
          <c:orientation val="minMax"/>
        </c:scaling>
        <c:delete val="0"/>
        <c:axPos val="l"/>
        <c:majorGridlines/>
        <c:numFmt formatCode="General" sourceLinked="1"/>
        <c:majorTickMark val="out"/>
        <c:minorTickMark val="none"/>
        <c:tickLblPos val="nextTo"/>
        <c:crossAx val="52479788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1"/>
          <c:showCatName val="0"/>
          <c:showSerName val="0"/>
          <c:showPercent val="0"/>
          <c:showBubbleSize val="0"/>
          <c:showLeaderLines val="1"/>
        </c:dLbls>
      </c:pie3DChart>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Rounded Rectangle 6"/>
          <p:cNvSpPr/>
          <p:nvPr userDrawn="1"/>
        </p:nvSpPr>
        <p:spPr>
          <a:xfrm>
            <a:off x="762000" y="762000"/>
            <a:ext cx="35052000" cy="3352800"/>
          </a:xfrm>
          <a:prstGeom prst="roundRect">
            <a:avLst/>
          </a:prstGeom>
          <a:solidFill>
            <a:srgbClr val="FFFFFF">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766916" y="4572000"/>
            <a:ext cx="35052000" cy="22174200"/>
          </a:xfrm>
          <a:prstGeom prst="roundRect">
            <a:avLst>
              <a:gd name="adj" fmla="val 3005"/>
            </a:avLst>
          </a:prstGeom>
          <a:solidFill>
            <a:srgbClr val="FFFFFF">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743200" y="8521710"/>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A8B9C2-5310-4BB9-9813-A09C029CA706}" type="slidenum">
              <a:rPr lang="en-US" smtClean="0"/>
              <a:pPr>
                <a:defRPr/>
              </a:pPr>
              <a:t>‹#›</a:t>
            </a:fld>
            <a:endParaRPr lang="en-US"/>
          </a:p>
        </p:txBody>
      </p:sp>
    </p:spTree>
    <p:extLst>
      <p:ext uri="{BB962C8B-B14F-4D97-AF65-F5344CB8AC3E}">
        <p14:creationId xmlns:p14="http://schemas.microsoft.com/office/powerpoint/2010/main" val="35479433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C5A76A-75F9-453D-90F1-B546D34A8437}" type="slidenum">
              <a:rPr lang="en-US" smtClean="0"/>
              <a:pPr>
                <a:defRPr/>
              </a:pPr>
              <a:t>‹#›</a:t>
            </a:fld>
            <a:endParaRPr lang="en-US"/>
          </a:p>
        </p:txBody>
      </p:sp>
    </p:spTree>
    <p:extLst>
      <p:ext uri="{BB962C8B-B14F-4D97-AF65-F5344CB8AC3E}">
        <p14:creationId xmlns:p14="http://schemas.microsoft.com/office/powerpoint/2010/main" val="247668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0" y="4394200"/>
            <a:ext cx="32918400" cy="936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0" y="4394200"/>
            <a:ext cx="98145600" cy="936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D5A3D4-BB02-4F2C-ACA0-0FA39891D451}" type="slidenum">
              <a:rPr lang="en-US" smtClean="0"/>
              <a:pPr>
                <a:defRPr/>
              </a:pPr>
              <a:t>‹#›</a:t>
            </a:fld>
            <a:endParaRPr lang="en-US"/>
          </a:p>
        </p:txBody>
      </p:sp>
    </p:spTree>
    <p:extLst>
      <p:ext uri="{BB962C8B-B14F-4D97-AF65-F5344CB8AC3E}">
        <p14:creationId xmlns:p14="http://schemas.microsoft.com/office/powerpoint/2010/main" val="373776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958CE4-7104-42C1-8500-A0E67CBBB836}" type="slidenum">
              <a:rPr lang="en-US" smtClean="0"/>
              <a:pPr>
                <a:defRPr/>
              </a:pPr>
              <a:t>‹#›</a:t>
            </a:fld>
            <a:endParaRPr lang="en-US"/>
          </a:p>
        </p:txBody>
      </p:sp>
    </p:spTree>
    <p:extLst>
      <p:ext uri="{BB962C8B-B14F-4D97-AF65-F5344CB8AC3E}">
        <p14:creationId xmlns:p14="http://schemas.microsoft.com/office/powerpoint/2010/main" val="90533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10"/>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44A8B8-8AE5-4150-B7D6-E76913B6D968}" type="slidenum">
              <a:rPr lang="en-US" smtClean="0"/>
              <a:pPr>
                <a:defRPr/>
              </a:pPr>
              <a:t>‹#›</a:t>
            </a:fld>
            <a:endParaRPr lang="en-US"/>
          </a:p>
        </p:txBody>
      </p:sp>
    </p:spTree>
    <p:extLst>
      <p:ext uri="{BB962C8B-B14F-4D97-AF65-F5344CB8AC3E}">
        <p14:creationId xmlns:p14="http://schemas.microsoft.com/office/powerpoint/2010/main" val="49577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4568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6793D-F811-416F-990C-3701C6AAA67F}" type="slidenum">
              <a:rPr lang="en-US" smtClean="0"/>
              <a:pPr>
                <a:defRPr/>
              </a:pPr>
              <a:t>‹#›</a:t>
            </a:fld>
            <a:endParaRPr lang="en-US"/>
          </a:p>
        </p:txBody>
      </p:sp>
    </p:spTree>
    <p:extLst>
      <p:ext uri="{BB962C8B-B14F-4D97-AF65-F5344CB8AC3E}">
        <p14:creationId xmlns:p14="http://schemas.microsoft.com/office/powerpoint/2010/main" val="141555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2"/>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10" y="6140452"/>
            <a:ext cx="16167100"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10"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3F48BD0-D401-4F87-9CEF-CCEA5D7A4104}" type="slidenum">
              <a:rPr lang="en-US" smtClean="0"/>
              <a:pPr>
                <a:defRPr/>
              </a:pPr>
              <a:t>‹#›</a:t>
            </a:fld>
            <a:endParaRPr lang="en-US"/>
          </a:p>
        </p:txBody>
      </p:sp>
    </p:spTree>
    <p:extLst>
      <p:ext uri="{BB962C8B-B14F-4D97-AF65-F5344CB8AC3E}">
        <p14:creationId xmlns:p14="http://schemas.microsoft.com/office/powerpoint/2010/main" val="134315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AB722B-04AD-4E7F-AB38-1F07DE21618A}" type="slidenum">
              <a:rPr lang="en-US" smtClean="0"/>
              <a:pPr>
                <a:defRPr/>
              </a:pPr>
              <a:t>‹#›</a:t>
            </a:fld>
            <a:endParaRPr lang="en-US"/>
          </a:p>
        </p:txBody>
      </p:sp>
    </p:spTree>
    <p:extLst>
      <p:ext uri="{BB962C8B-B14F-4D97-AF65-F5344CB8AC3E}">
        <p14:creationId xmlns:p14="http://schemas.microsoft.com/office/powerpoint/2010/main" val="252320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B984B07-52F6-4B78-8E87-F9B79365896A}" type="slidenum">
              <a:rPr lang="en-US" smtClean="0"/>
              <a:pPr>
                <a:defRPr/>
              </a:pPr>
              <a:t>‹#›</a:t>
            </a:fld>
            <a:endParaRPr lang="en-US"/>
          </a:p>
        </p:txBody>
      </p:sp>
      <p:sp>
        <p:nvSpPr>
          <p:cNvPr id="5" name="TextBox 4"/>
          <p:cNvSpPr txBox="1"/>
          <p:nvPr userDrawn="1"/>
        </p:nvSpPr>
        <p:spPr>
          <a:xfrm rot="16200000">
            <a:off x="31942088" y="22645301"/>
            <a:ext cx="8382000" cy="276999"/>
          </a:xfrm>
          <a:prstGeom prst="rect">
            <a:avLst/>
          </a:prstGeom>
          <a:noFill/>
        </p:spPr>
        <p:txBody>
          <a:bodyPr lIns="91440" tIns="45720" rIns="91440" bIns="45720">
            <a:spAutoFit/>
          </a:bodyPr>
          <a:lstStyle/>
          <a:p>
            <a:pPr>
              <a:defRPr/>
            </a:pPr>
            <a:r>
              <a:rPr lang="en-US" sz="1200" dirty="0">
                <a:latin typeface="Century Gothic" pitchFamily="34" charset="0"/>
              </a:rPr>
              <a:t>SRCC poster template provided by Instructional Resources and Office of Undergraduate Research</a:t>
            </a:r>
          </a:p>
        </p:txBody>
      </p:sp>
    </p:spTree>
    <p:extLst>
      <p:ext uri="{BB962C8B-B14F-4D97-AF65-F5344CB8AC3E}">
        <p14:creationId xmlns:p14="http://schemas.microsoft.com/office/powerpoint/2010/main" val="144870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10"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10"/>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10" y="5740410"/>
            <a:ext cx="12033252" cy="18764252"/>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E3FAC9-7227-4A85-A351-D323704E7571}" type="slidenum">
              <a:rPr lang="en-US" smtClean="0"/>
              <a:pPr>
                <a:defRPr/>
              </a:pPr>
              <a:t>‹#›</a:t>
            </a:fld>
            <a:endParaRPr lang="en-US"/>
          </a:p>
        </p:txBody>
      </p:sp>
    </p:spTree>
    <p:extLst>
      <p:ext uri="{BB962C8B-B14F-4D97-AF65-F5344CB8AC3E}">
        <p14:creationId xmlns:p14="http://schemas.microsoft.com/office/powerpoint/2010/main" val="392941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0B9DE8A-C2E4-431D-A778-A3DF3085369F}" type="slidenum">
              <a:rPr lang="en-US" smtClean="0"/>
              <a:pPr>
                <a:defRPr/>
              </a:pPr>
              <a:t>‹#›</a:t>
            </a:fld>
            <a:endParaRPr lang="en-US"/>
          </a:p>
        </p:txBody>
      </p:sp>
    </p:spTree>
    <p:extLst>
      <p:ext uri="{BB962C8B-B14F-4D97-AF65-F5344CB8AC3E}">
        <p14:creationId xmlns:p14="http://schemas.microsoft.com/office/powerpoint/2010/main" val="26063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10"/>
            <a:ext cx="32918400" cy="18103852"/>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10"/>
            <a:ext cx="8534400" cy="1460500"/>
          </a:xfrm>
          <a:prstGeom prst="rect">
            <a:avLst/>
          </a:prstGeom>
        </p:spPr>
        <p:txBody>
          <a:bodyPr vert="horz" lIns="365760" tIns="182880" rIns="365760" bIns="182880" rtlCol="0" anchor="ctr"/>
          <a:lstStyle>
            <a:lvl1pPr algn="l">
              <a:defRPr sz="48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2496800" y="25425410"/>
            <a:ext cx="11582400" cy="1460500"/>
          </a:xfrm>
          <a:prstGeom prst="rect">
            <a:avLst/>
          </a:prstGeom>
        </p:spPr>
        <p:txBody>
          <a:bodyPr vert="horz" lIns="365760" tIns="182880" rIns="365760" bIns="182880" rtlCol="0" anchor="ctr"/>
          <a:lstStyle>
            <a:lvl1pPr algn="ctr">
              <a:defRPr sz="48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6212800" y="25425410"/>
            <a:ext cx="8534400" cy="1460500"/>
          </a:xfrm>
          <a:prstGeom prst="rect">
            <a:avLst/>
          </a:prstGeom>
        </p:spPr>
        <p:txBody>
          <a:bodyPr vert="horz" lIns="365760" tIns="182880" rIns="365760" bIns="182880" rtlCol="0" anchor="ctr"/>
          <a:lstStyle>
            <a:lvl1pPr algn="r">
              <a:defRPr sz="4800">
                <a:solidFill>
                  <a:schemeClr val="tx1">
                    <a:tint val="75000"/>
                  </a:schemeClr>
                </a:solidFill>
              </a:defRPr>
            </a:lvl1pPr>
          </a:lstStyle>
          <a:p>
            <a:pPr>
              <a:defRPr/>
            </a:pPr>
            <a:fld id="{1C302FDD-3C9E-4182-9C8E-7F492B68D426}" type="slidenum">
              <a:rPr lang="en-US" smtClean="0"/>
              <a:pPr>
                <a:defRPr/>
              </a:pPr>
              <a:t>‹#›</a:t>
            </a:fld>
            <a:endParaRPr lang="en-US"/>
          </a:p>
        </p:txBody>
      </p:sp>
    </p:spTree>
    <p:extLst>
      <p:ext uri="{BB962C8B-B14F-4D97-AF65-F5344CB8AC3E}">
        <p14:creationId xmlns:p14="http://schemas.microsoft.com/office/powerpoint/2010/main" val="2058180288"/>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 name="Text Box 354"/>
          <p:cNvSpPr txBox="1">
            <a:spLocks noChangeArrowheads="1"/>
          </p:cNvSpPr>
          <p:nvPr/>
        </p:nvSpPr>
        <p:spPr bwMode="auto">
          <a:xfrm>
            <a:off x="1066800" y="976967"/>
            <a:ext cx="34594801" cy="2985433"/>
          </a:xfrm>
          <a:prstGeom prst="rect">
            <a:avLst/>
          </a:prstGeom>
          <a:noFill/>
          <a:ln w="9525">
            <a:noFill/>
            <a:miter lim="800000"/>
            <a:headEnd/>
            <a:tailEnd/>
          </a:ln>
          <a:effectLst/>
        </p:spPr>
        <p:txBody>
          <a:bodyPr wrap="square" lIns="84400" tIns="411480" rIns="84400" bIns="320040">
            <a:spAutoFit/>
          </a:bodyPr>
          <a:lstStyle/>
          <a:p>
            <a:pPr algn="ctr" defTabSz="3760788">
              <a:spcBef>
                <a:spcPct val="50000"/>
              </a:spcBef>
              <a:defRPr/>
            </a:pPr>
            <a:r>
              <a:rPr lang="en-US" sz="8000" b="1" dirty="0" smtClean="0">
                <a:solidFill>
                  <a:schemeClr val="tx2"/>
                </a:solidFill>
                <a:effectLst>
                  <a:outerShdw blurRad="38100" dist="38100" dir="2700000" algn="tl">
                    <a:srgbClr val="000000">
                      <a:alpha val="43137"/>
                    </a:srgbClr>
                  </a:outerShdw>
                </a:effectLst>
                <a:latin typeface="Arial Black" pitchFamily="34" charset="0"/>
              </a:rPr>
              <a:t>Title </a:t>
            </a:r>
            <a:r>
              <a:rPr lang="en-US" sz="8000" b="1" dirty="0">
                <a:solidFill>
                  <a:schemeClr val="tx2"/>
                </a:solidFill>
                <a:effectLst>
                  <a:outerShdw blurRad="38100" dist="38100" dir="2700000" algn="tl">
                    <a:srgbClr val="000000">
                      <a:alpha val="43137"/>
                    </a:srgbClr>
                  </a:outerShdw>
                </a:effectLst>
                <a:latin typeface="Arial Black" pitchFamily="34" charset="0"/>
              </a:rPr>
              <a:t>of your Poster Presentation</a:t>
            </a: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  ·   Mentor’s </a:t>
            </a:r>
            <a:r>
              <a:rPr lang="en-US" sz="4000" b="1" dirty="0">
                <a:solidFill>
                  <a:schemeClr val="accent1"/>
                </a:solidFill>
                <a:latin typeface="Arial Black" pitchFamily="34" charset="0"/>
              </a:rPr>
              <a:t>Name and Title, Department</a:t>
            </a:r>
          </a:p>
        </p:txBody>
      </p:sp>
      <p:sp>
        <p:nvSpPr>
          <p:cNvPr id="2051" name="Text Box 355"/>
          <p:cNvSpPr txBox="1">
            <a:spLocks noChangeArrowheads="1"/>
          </p:cNvSpPr>
          <p:nvPr/>
        </p:nvSpPr>
        <p:spPr bwMode="auto">
          <a:xfrm>
            <a:off x="1071880" y="10289644"/>
            <a:ext cx="11297920" cy="454556"/>
          </a:xfrm>
          <a:prstGeom prst="rect">
            <a:avLst/>
          </a:prstGeom>
          <a:noFill/>
          <a:ln w="9525">
            <a:noFill/>
            <a:miter lim="800000"/>
            <a:headEnd/>
            <a:tailEnd/>
          </a:ln>
        </p:spPr>
        <p:txBody>
          <a:bodyPr wrap="square" lIns="84400" tIns="42200" rIns="84400" bIns="42200">
            <a:spAutoFit/>
          </a:bodyPr>
          <a:lstStyle/>
          <a:p>
            <a:pPr algn="just" defTabSz="3760788">
              <a:defRPr/>
            </a:pPr>
            <a:r>
              <a:rPr lang="en-US" sz="2400" dirty="0"/>
              <a:t>Insert Text Here…</a:t>
            </a:r>
          </a:p>
        </p:txBody>
      </p:sp>
      <p:sp>
        <p:nvSpPr>
          <p:cNvPr id="2052" name="Text Box 356"/>
          <p:cNvSpPr txBox="1">
            <a:spLocks noChangeArrowheads="1"/>
          </p:cNvSpPr>
          <p:nvPr/>
        </p:nvSpPr>
        <p:spPr bwMode="auto">
          <a:xfrm>
            <a:off x="1092200" y="20975878"/>
            <a:ext cx="10972800" cy="2301215"/>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2053" name="Text Box 357"/>
          <p:cNvSpPr txBox="1">
            <a:spLocks noChangeArrowheads="1"/>
          </p:cNvSpPr>
          <p:nvPr/>
        </p:nvSpPr>
        <p:spPr bwMode="auto">
          <a:xfrm>
            <a:off x="1132840" y="5846293"/>
            <a:ext cx="10322560" cy="2301215"/>
          </a:xfrm>
          <a:prstGeom prst="rect">
            <a:avLst/>
          </a:prstGeom>
          <a:noFill/>
          <a:ln w="9525">
            <a:noFill/>
            <a:miter lim="800000"/>
            <a:headEnd/>
            <a:tailEnd/>
          </a:ln>
        </p:spPr>
        <p:txBody>
          <a:bodyPr wrap="square" lIns="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1034" name="Text Box 361"/>
          <p:cNvSpPr txBox="1">
            <a:spLocks noChangeArrowheads="1"/>
          </p:cNvSpPr>
          <p:nvPr/>
        </p:nvSpPr>
        <p:spPr bwMode="auto">
          <a:xfrm>
            <a:off x="12130107" y="6770213"/>
            <a:ext cx="1870076"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dirty="0"/>
          </a:p>
        </p:txBody>
      </p:sp>
      <p:sp>
        <p:nvSpPr>
          <p:cNvPr id="2058" name="Text Box 364"/>
          <p:cNvSpPr txBox="1">
            <a:spLocks noChangeArrowheads="1"/>
          </p:cNvSpPr>
          <p:nvPr/>
        </p:nvSpPr>
        <p:spPr bwMode="auto">
          <a:xfrm>
            <a:off x="25527001" y="23565589"/>
            <a:ext cx="9561511" cy="2670547"/>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t>(replace this text with your own)  This section can be smaller than 24 </a:t>
            </a:r>
            <a:r>
              <a:rPr lang="en-US" sz="2400" dirty="0" smtClean="0"/>
              <a:t>point.</a:t>
            </a:r>
          </a:p>
          <a:p>
            <a:pPr marL="457200" indent="-457200" defTabSz="3760788">
              <a:defRPr/>
            </a:pPr>
            <a:endParaRPr lang="en-US" sz="2400" dirty="0" smtClean="0"/>
          </a:p>
          <a:p>
            <a:pPr marL="457200" indent="-457200" defTabSz="3760788">
              <a:defRPr/>
            </a:pPr>
            <a:endParaRPr lang="en-US" sz="2400" dirty="0" smtClean="0"/>
          </a:p>
          <a:p>
            <a:pPr marL="457200" indent="-457200" defTabSz="3760788">
              <a:defRPr/>
            </a:pPr>
            <a:r>
              <a:rPr lang="en-US" sz="2400" dirty="0" smtClean="0"/>
              <a:t>Use this section for listing sources /references. The text box is already set up with hanging indents (all lines after the first  in each reference are indented.)</a:t>
            </a:r>
            <a:endParaRPr lang="en-US" sz="2400" dirty="0"/>
          </a:p>
        </p:txBody>
      </p:sp>
      <p:sp>
        <p:nvSpPr>
          <p:cNvPr id="2413" name="Text Box 365"/>
          <p:cNvSpPr txBox="1">
            <a:spLocks noChangeArrowheads="1"/>
          </p:cNvSpPr>
          <p:nvPr/>
        </p:nvSpPr>
        <p:spPr bwMode="auto">
          <a:xfrm>
            <a:off x="25527001" y="22873717"/>
            <a:ext cx="101346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References</a:t>
            </a:r>
          </a:p>
        </p:txBody>
      </p:sp>
      <p:sp>
        <p:nvSpPr>
          <p:cNvPr id="2061" name="Text Box 368"/>
          <p:cNvSpPr txBox="1">
            <a:spLocks noChangeArrowheads="1"/>
          </p:cNvSpPr>
          <p:nvPr/>
        </p:nvSpPr>
        <p:spPr bwMode="auto">
          <a:xfrm>
            <a:off x="25527000" y="6043147"/>
            <a:ext cx="10134600" cy="4147875"/>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Be brief and include only the most important findings from your study and your interpretation of your data. </a:t>
            </a:r>
          </a:p>
          <a:p>
            <a:pPr>
              <a:defRPr/>
            </a:pPr>
            <a:endParaRPr lang="en-US" sz="2400" dirty="0"/>
          </a:p>
          <a:p>
            <a:pPr>
              <a:defRPr/>
            </a:pPr>
            <a:r>
              <a:rPr lang="en-US" sz="2400" dirty="0"/>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p>
          <a:p>
            <a:pPr>
              <a:defRPr/>
            </a:pPr>
            <a:r>
              <a:rPr lang="en-US" sz="2400" dirty="0"/>
              <a:t>RECOMMENDATION 2: Use a combination of text and graphics.</a:t>
            </a:r>
          </a:p>
        </p:txBody>
      </p:sp>
      <p:sp>
        <p:nvSpPr>
          <p:cNvPr id="2063" name="Text Box 370"/>
          <p:cNvSpPr txBox="1">
            <a:spLocks noChangeArrowheads="1"/>
          </p:cNvSpPr>
          <p:nvPr/>
        </p:nvSpPr>
        <p:spPr bwMode="auto">
          <a:xfrm>
            <a:off x="25527000" y="15823637"/>
            <a:ext cx="10134600" cy="2670547"/>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p>
        </p:txBody>
      </p:sp>
      <p:sp>
        <p:nvSpPr>
          <p:cNvPr id="2066" name="Text Box 356"/>
          <p:cNvSpPr txBox="1">
            <a:spLocks noChangeArrowheads="1"/>
          </p:cNvSpPr>
          <p:nvPr/>
        </p:nvSpPr>
        <p:spPr bwMode="auto">
          <a:xfrm>
            <a:off x="12420619" y="5814552"/>
            <a:ext cx="11318876" cy="1562552"/>
          </a:xfrm>
          <a:prstGeom prst="rect">
            <a:avLst/>
          </a:prstGeom>
          <a:noFill/>
          <a:ln w="9525">
            <a:noFill/>
            <a:miter lim="800000"/>
            <a:headEnd/>
            <a:tailEnd/>
          </a:ln>
        </p:spPr>
        <p:txBody>
          <a:bodyPr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In this section consider using graphs, histograms, and other visuals to display your data or stages in the development of artwork, etc. </a:t>
            </a:r>
          </a:p>
        </p:txBody>
      </p:sp>
      <p:graphicFrame>
        <p:nvGraphicFramePr>
          <p:cNvPr id="5" name="Chart 38"/>
          <p:cNvGraphicFramePr>
            <a:graphicFrameLocks/>
          </p:cNvGraphicFramePr>
          <p:nvPr>
            <p:extLst>
              <p:ext uri="{D42A27DB-BD31-4B8C-83A1-F6EECF244321}">
                <p14:modId xmlns:p14="http://schemas.microsoft.com/office/powerpoint/2010/main" val="2492242232"/>
              </p:ext>
            </p:extLst>
          </p:nvPr>
        </p:nvGraphicFramePr>
        <p:xfrm>
          <a:off x="17272000" y="17019017"/>
          <a:ext cx="7061200" cy="4673600"/>
        </p:xfrm>
        <a:graphic>
          <a:graphicData uri="http://schemas.openxmlformats.org/drawingml/2006/chart">
            <c:chart xmlns:c="http://schemas.openxmlformats.org/drawingml/2006/chart" xmlns:r="http://schemas.openxmlformats.org/officeDocument/2006/relationships" r:id="rId2"/>
          </a:graphicData>
        </a:graphic>
      </p:graphicFrame>
      <p:sp>
        <p:nvSpPr>
          <p:cNvPr id="1047" name="Text Box 355"/>
          <p:cNvSpPr txBox="1">
            <a:spLocks noChangeArrowheads="1"/>
          </p:cNvSpPr>
          <p:nvPr/>
        </p:nvSpPr>
        <p:spPr bwMode="auto">
          <a:xfrm>
            <a:off x="18288000" y="16053817"/>
            <a:ext cx="4724400" cy="8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dirty="0"/>
              <a:t>Insert Tables or Images of artwork, etc.</a:t>
            </a:r>
          </a:p>
        </p:txBody>
      </p:sp>
      <p:sp>
        <p:nvSpPr>
          <p:cNvPr id="2072" name="Text Box 364"/>
          <p:cNvSpPr txBox="1">
            <a:spLocks noChangeArrowheads="1"/>
          </p:cNvSpPr>
          <p:nvPr/>
        </p:nvSpPr>
        <p:spPr bwMode="auto">
          <a:xfrm>
            <a:off x="25533832" y="20027059"/>
            <a:ext cx="9365768"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r>
              <a:rPr lang="en-US" sz="2400" dirty="0"/>
              <a:t>If your project was funded (all or part) from grants and/or awards, identify the source(s) of support. You also can acknowledge individuals that provided data and/or feedback to you.</a:t>
            </a:r>
          </a:p>
        </p:txBody>
      </p:sp>
      <p:sp>
        <p:nvSpPr>
          <p:cNvPr id="43" name="Text Box 365"/>
          <p:cNvSpPr txBox="1">
            <a:spLocks noChangeArrowheads="1"/>
          </p:cNvSpPr>
          <p:nvPr/>
        </p:nvSpPr>
        <p:spPr bwMode="auto">
          <a:xfrm>
            <a:off x="25533832" y="19368517"/>
            <a:ext cx="9365768"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Acknowledgements</a:t>
            </a:r>
          </a:p>
        </p:txBody>
      </p:sp>
      <p:sp>
        <p:nvSpPr>
          <p:cNvPr id="2074" name="TextBox 25"/>
          <p:cNvSpPr txBox="1">
            <a:spLocks noChangeArrowheads="1"/>
          </p:cNvSpPr>
          <p:nvPr/>
        </p:nvSpPr>
        <p:spPr bwMode="auto">
          <a:xfrm>
            <a:off x="12649200" y="17273019"/>
            <a:ext cx="4267200" cy="8402300"/>
          </a:xfrm>
          <a:prstGeom prst="rect">
            <a:avLst/>
          </a:prstGeom>
          <a:noFill/>
          <a:ln w="9525">
            <a:noFill/>
            <a:miter lim="800000"/>
            <a:headEnd/>
            <a:tailEnd/>
          </a:ln>
        </p:spPr>
        <p:txBody>
          <a:bodyPr lIns="91440" tIns="45720" rIns="91440" bIns="45720">
            <a:spAutoFit/>
          </a:bodyPr>
          <a:lstStyle/>
          <a:p>
            <a:pPr>
              <a:defRPr/>
            </a:pPr>
            <a:r>
              <a:rPr lang="en-US" sz="2000" b="1" dirty="0"/>
              <a:t>GRAPHICS:</a:t>
            </a:r>
          </a:p>
          <a:p>
            <a:pPr>
              <a:defRPr/>
            </a:pPr>
            <a:r>
              <a:rPr lang="en-US" sz="2000" dirty="0"/>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b="1" dirty="0"/>
              <a:t>TIP: Putting Boxes around your text sections</a:t>
            </a:r>
          </a:p>
          <a:p>
            <a:pPr>
              <a:defRPr/>
            </a:pPr>
            <a:r>
              <a:rPr lang="en-US" sz="2000" dirty="0"/>
              <a:t>Add space between the edge of your box and the text inside. Right click  or Ctrl – click on text box, go to ‘Format Shape’, then select ‘Text Box’ and make sure your ‘Internal Margins’ are between .2” and .4” for all sides.</a:t>
            </a:r>
          </a:p>
        </p:txBody>
      </p:sp>
      <p:graphicFrame>
        <p:nvGraphicFramePr>
          <p:cNvPr id="6" name="Chart 29"/>
          <p:cNvGraphicFramePr>
            <a:graphicFrameLocks/>
          </p:cNvGraphicFramePr>
          <p:nvPr>
            <p:extLst>
              <p:ext uri="{D42A27DB-BD31-4B8C-83A1-F6EECF244321}">
                <p14:modId xmlns:p14="http://schemas.microsoft.com/office/powerpoint/2010/main" val="3920656651"/>
              </p:ext>
            </p:extLst>
          </p:nvPr>
        </p:nvGraphicFramePr>
        <p:xfrm>
          <a:off x="17729200" y="22543518"/>
          <a:ext cx="5384800" cy="355600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7999" y="1333500"/>
            <a:ext cx="2047875" cy="2324100"/>
          </a:xfrm>
          <a:prstGeom prst="rect">
            <a:avLst/>
          </a:prstGeom>
        </p:spPr>
      </p:pic>
      <p:sp>
        <p:nvSpPr>
          <p:cNvPr id="26" name="Text Box 359"/>
          <p:cNvSpPr txBox="1">
            <a:spLocks noChangeArrowheads="1"/>
          </p:cNvSpPr>
          <p:nvPr/>
        </p:nvSpPr>
        <p:spPr bwMode="auto">
          <a:xfrm>
            <a:off x="1082675" y="20269709"/>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latin typeface="Arial" panose="020B0604020202020204" pitchFamily="34" charset="0"/>
                <a:cs typeface="Arial" panose="020B0604020202020204" pitchFamily="34" charset="0"/>
              </a:rPr>
              <a:t>(suggestions</a:t>
            </a:r>
            <a:r>
              <a:rPr lang="en-US" sz="3200" dirty="0" smtClean="0">
                <a:latin typeface="Arial" panose="020B0604020202020204" pitchFamily="34" charset="0"/>
                <a:cs typeface="Arial" panose="020B0604020202020204" pitchFamily="34" charset="0"/>
              </a:rPr>
              <a:t>: Method or Approach)</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27" name="Text Box 360"/>
          <p:cNvSpPr txBox="1">
            <a:spLocks noChangeArrowheads="1"/>
          </p:cNvSpPr>
          <p:nvPr/>
        </p:nvSpPr>
        <p:spPr bwMode="auto">
          <a:xfrm>
            <a:off x="1092200" y="8945211"/>
            <a:ext cx="113792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suggestions: Background, Introduction, or Inspiration)</a:t>
            </a:r>
            <a:endParaRPr lang="en-US" sz="3200" dirty="0">
              <a:latin typeface="Arial" panose="020B0604020202020204" pitchFamily="34" charset="0"/>
              <a:cs typeface="Arial" panose="020B0604020202020204" pitchFamily="34" charset="0"/>
            </a:endParaRPr>
          </a:p>
        </p:txBody>
      </p:sp>
      <p:sp>
        <p:nvSpPr>
          <p:cNvPr id="28" name="Text Box 362"/>
          <p:cNvSpPr txBox="1">
            <a:spLocks noChangeArrowheads="1"/>
          </p:cNvSpPr>
          <p:nvPr/>
        </p:nvSpPr>
        <p:spPr bwMode="auto">
          <a:xfrm>
            <a:off x="1092200" y="5112042"/>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latin typeface="Arial" panose="020B0604020202020204" pitchFamily="34" charset="0"/>
                <a:cs typeface="Arial" panose="020B0604020202020204" pitchFamily="34" charset="0"/>
              </a:rPr>
              <a:t>(suggestion: Abstract)</a:t>
            </a:r>
            <a:endParaRPr lang="en-US" sz="3200" dirty="0">
              <a:latin typeface="Arial" panose="020B0604020202020204" pitchFamily="34" charset="0"/>
              <a:cs typeface="Arial" panose="020B0604020202020204" pitchFamily="34" charset="0"/>
            </a:endParaRPr>
          </a:p>
        </p:txBody>
      </p:sp>
      <p:sp>
        <p:nvSpPr>
          <p:cNvPr id="29" name="Text Box 367"/>
          <p:cNvSpPr txBox="1">
            <a:spLocks noChangeArrowheads="1"/>
          </p:cNvSpPr>
          <p:nvPr/>
        </p:nvSpPr>
        <p:spPr bwMode="auto">
          <a:xfrm>
            <a:off x="25527000" y="4877282"/>
            <a:ext cx="101346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Interpretations of Findings)</a:t>
            </a:r>
            <a:endParaRPr lang="en-US" sz="3200" dirty="0">
              <a:latin typeface="Arial" panose="020B0604020202020204" pitchFamily="34" charset="0"/>
              <a:cs typeface="Arial" panose="020B0604020202020204" pitchFamily="34" charset="0"/>
            </a:endParaRPr>
          </a:p>
        </p:txBody>
      </p:sp>
      <p:sp>
        <p:nvSpPr>
          <p:cNvPr id="30" name="Text Box 369"/>
          <p:cNvSpPr txBox="1">
            <a:spLocks noChangeArrowheads="1"/>
          </p:cNvSpPr>
          <p:nvPr/>
        </p:nvSpPr>
        <p:spPr bwMode="auto">
          <a:xfrm>
            <a:off x="25533832" y="14539531"/>
            <a:ext cx="10134600"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Conclusions or Recommendations)</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31" name="Text Box 359"/>
          <p:cNvSpPr txBox="1">
            <a:spLocks noChangeArrowheads="1"/>
          </p:cNvSpPr>
          <p:nvPr/>
        </p:nvSpPr>
        <p:spPr bwMode="auto">
          <a:xfrm>
            <a:off x="12461876" y="5148883"/>
            <a:ext cx="11464924" cy="762333"/>
          </a:xfrm>
          <a:prstGeom prst="rect">
            <a:avLst/>
          </a:prstGeom>
          <a:noFill/>
          <a:ln w="9525">
            <a:noFill/>
            <a:miter lim="800000"/>
            <a:headEnd/>
            <a:tailEnd/>
          </a:ln>
          <a:effectLst/>
        </p:spPr>
        <p:txBody>
          <a:bodyPr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latin typeface="Arial" panose="020B0604020202020204" pitchFamily="34" charset="0"/>
                <a:cs typeface="Arial" panose="020B0604020202020204" pitchFamily="34" charset="0"/>
              </a:rPr>
              <a:t>(suggestions</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Findings to Date or Results)</a:t>
            </a:r>
            <a:endParaRPr lang="en-US" sz="32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461200" y="1161128"/>
            <a:ext cx="2881962" cy="2572259"/>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D6050EC-33C6-4134-A66E-0423B2ED2C6C}"/>
</file>

<file path=customXml/itemProps2.xml><?xml version="1.0" encoding="utf-8"?>
<ds:datastoreItem xmlns:ds="http://schemas.openxmlformats.org/officeDocument/2006/customXml" ds:itemID="{21EBF29F-8910-4A80-BA76-A0A434029AE8}"/>
</file>

<file path=customXml/itemProps3.xml><?xml version="1.0" encoding="utf-8"?>
<ds:datastoreItem xmlns:ds="http://schemas.openxmlformats.org/officeDocument/2006/customXml" ds:itemID="{C43DFB9B-641A-4723-B3A1-F18536144F78}"/>
</file>

<file path=docProps/app.xml><?xml version="1.0" encoding="utf-8"?>
<Properties xmlns="http://schemas.openxmlformats.org/officeDocument/2006/extended-properties" xmlns:vt="http://schemas.openxmlformats.org/officeDocument/2006/docPropsVTypes">
  <Template/>
  <TotalTime>1228</TotalTime>
  <Words>647</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Century Gothic</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124</cp:revision>
  <dcterms:created xsi:type="dcterms:W3CDTF">2005-03-16T15:57:41Z</dcterms:created>
  <dcterms:modified xsi:type="dcterms:W3CDTF">2017-02-23T18:38:45Z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